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1A676-1528-8DE6-309D-A4674643D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A009D-6FBF-3531-26C5-C0E380248D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A8DA7-591A-810F-4778-13FBA7156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1422A-B79D-DB6F-9AED-A6D4B12ED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BF934-B312-B00E-5623-5FAC16874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21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58B9D-06DB-6083-0035-C0D6C75A8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0ADF22-69B3-000C-F8F8-2D4D0AAB9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EA557-4D8F-8ACC-5A0B-E4DE101EF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9ECE6-22EF-3DA0-45D5-83AEE59C1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42B32-B620-29B2-EE51-AD97019AA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2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DC689A-B6BE-DF5D-B3EF-72352D411E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CBF2B4-4184-8D65-6E39-15D17A23A2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2FD0B-B829-F779-13C4-2EE209BA6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F873B-4832-0CD7-8C6D-2A318B04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6488B-F517-FFD1-40D6-5101BB985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9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6F072-A734-8380-42D3-4FB3347C5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04633-339D-EF61-1C91-55FADFE16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2B3E5-3115-1F70-99FE-A23744A17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AD88E-7162-B105-4EC1-E6723F9B5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A229F-1173-BE8E-AF81-EFE600A2A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9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7C4B4-51D4-5CA6-E28B-6CAFB5DD3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DC4DA4-2433-0479-73FE-1A7B7B4E8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4CE67-1E58-7E68-93A5-5482B66EF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8347B-A1D6-0F52-A3C4-9879C97B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A86AE-24B7-9CCA-05AF-C16FD90B9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3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86A33-3ABE-A7A9-7C70-978B2DD9A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1618E-0C88-D4F4-B2FF-C89EF56EB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95B53E-94A3-CE59-AEE6-C8D9A5CDD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6CE760-9EA3-A496-6E90-C2437292E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E6148-A25E-D280-6D8A-48538E89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51C76-190D-DE7A-6A30-FC6E556E2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3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AC8E4-CDD0-A901-9CA2-A6FDFA012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82339-4135-85BE-6B6F-C5B83FC7E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BFF33-603A-B54C-0767-B9BDD5C9F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993BD9-936A-4802-4C45-C68E3D6BC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99A227-0059-4560-0739-313836F9F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321381-EC1B-AC2A-59D7-96F8CE61B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1AD492-FBAD-9A6C-B89C-A4482E5B3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79951-5651-D2AF-3A87-3A114F829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91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E9326-BB7D-BDE5-1083-3C2B1047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C1AD9E-DA7F-FE85-6B36-D093F3551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1D279F-D7BE-7F85-ACCC-0E662CFE4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77CAAB-4898-074A-2E70-9249E0619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4F3449-612C-F01C-41E5-11B1CF89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7808E9-CD06-65BC-FC92-02D9FB0D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0E366-2E30-9F2C-65E1-1F9C1F568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FBDAD-976E-8263-0DAE-A21FD6B9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3570D-D3EA-B191-129C-1E484FB85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15D5E-ACCC-B817-AD66-9BA7492AA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7927B7-432E-06A9-3EDF-BCB9ADFB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6835A0-81C8-7724-4BDE-F125D2374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402C0-5C20-48CE-9733-DE1F780D2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3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81EBB-5D9F-A2BC-3CBD-7174FBB41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EA3C44-675C-D4DD-AFFB-D95EFB800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44692-22C3-A97D-B185-6E87FF2C6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9F223-BD89-95CE-A82F-B8DFAFBB9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D0579-3E17-C834-DA00-C0128558A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5DED9D-3FC0-7F73-DD12-843AF77FA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734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51D7ED-08E2-488A-35B4-DD8A2372E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DE0F4-19E2-701C-1040-695159B3F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E0534-8762-D7CE-683B-E2825A9DAE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89FD44-9D5E-4788-B410-106341C6E308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682E5-8CF8-D2F4-8B92-E82179E521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24F5-CD37-C07B-9790-4A0E0F722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22E830-A03D-46D0-98CE-6DF7054C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8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8F32575-0B28-D45B-1DC9-62E3DE3201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42" r="1740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2F70324-453F-343B-80C3-534585D5E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1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ABBB08-9B24-7C60-1EF6-A4A8DC0B8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000"/>
              <a:t>Who can apply for an internship </a:t>
            </a: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03E4D-96FC-E8E1-E6D4-D21BDCA64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3600">
                <a:latin typeface="Arial" panose="020B0604020202020204" pitchFamily="34" charset="0"/>
              </a:rPr>
              <a:t> All </a:t>
            </a:r>
            <a:r>
              <a:rPr lang="en-US" sz="3600" b="0" i="0" u="none" strike="noStrike">
                <a:effectLst/>
                <a:latin typeface="Arial" panose="020B0604020202020204" pitchFamily="34" charset="0"/>
              </a:rPr>
              <a:t>seniors</a:t>
            </a:r>
            <a:endParaRPr lang="en-US" sz="3600" b="0" i="0" u="none" strike="noStrike" dirty="0">
              <a:effectLst/>
              <a:latin typeface="Arial" panose="020B0604020202020204" pitchFamily="34" charset="0"/>
            </a:endParaRPr>
          </a:p>
          <a:p>
            <a:pPr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dirty="0">
                <a:effectLst/>
                <a:latin typeface="Arial" panose="020B0604020202020204" pitchFamily="34" charset="0"/>
              </a:rPr>
              <a:t> </a:t>
            </a:r>
            <a:endParaRPr lang="en-US" sz="3600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3600" b="0" i="0" u="none" strike="noStrike" dirty="0">
                <a:effectLst/>
                <a:latin typeface="Arial" panose="020B0604020202020204" pitchFamily="34" charset="0"/>
              </a:rPr>
              <a:t>Seniors apply at the beginning of their senior year</a:t>
            </a:r>
            <a:endParaRPr lang="en-US" sz="3600" b="0" dirty="0">
              <a:effectLst/>
            </a:endParaRPr>
          </a:p>
          <a:p>
            <a:br>
              <a:rPr lang="en-US" sz="2200" dirty="0"/>
            </a:br>
            <a:endParaRPr lang="en-US" sz="2200" dirty="0"/>
          </a:p>
        </p:txBody>
      </p:sp>
      <p:pic>
        <p:nvPicPr>
          <p:cNvPr id="2050" name="Picture 2" descr="What COVID-19 Looks Like to Atlanta High School Seniors ...">
            <a:extLst>
              <a:ext uri="{FF2B5EF4-FFF2-40B4-BE49-F238E27FC236}">
                <a16:creationId xmlns:a16="http://schemas.microsoft.com/office/drawing/2014/main" id="{EBD3202F-8BF4-1224-538C-3EF7071EC6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5" r="23094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528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9AA20-1839-EF0B-7F73-446850D1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en-US" b="1" dirty="0"/>
              <a:t>The Way it works </a:t>
            </a:r>
          </a:p>
        </p:txBody>
      </p:sp>
      <p:pic>
        <p:nvPicPr>
          <p:cNvPr id="3074" name="Picture 2" descr="1,376,432 Schedule Images, Stock Photos, 3D objects ...">
            <a:extLst>
              <a:ext uri="{FF2B5EF4-FFF2-40B4-BE49-F238E27FC236}">
                <a16:creationId xmlns:a16="http://schemas.microsoft.com/office/drawing/2014/main" id="{57BDF7EC-CB7F-8691-3E31-EE8C582F4D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"/>
          <a:stretch/>
        </p:blipFill>
        <p:spPr bwMode="auto"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DB179-6902-5C3F-5974-B5E9073C2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4" y="670559"/>
            <a:ext cx="4555782" cy="5445076"/>
          </a:xfrm>
        </p:spPr>
        <p:txBody>
          <a:bodyPr anchor="t">
            <a:normAutofit/>
          </a:bodyPr>
          <a:lstStyle/>
          <a:p>
            <a:r>
              <a:rPr lang="en-US" sz="2000" b="1" i="0" u="none" strike="noStrike" dirty="0">
                <a:effectLst/>
                <a:latin typeface="Arial" panose="020B0604020202020204" pitchFamily="34" charset="0"/>
              </a:rPr>
              <a:t>Students will be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0" i="0" u="none" strike="noStrike" dirty="0">
                <a:effectLst/>
                <a:latin typeface="Arial" panose="020B0604020202020204" pitchFamily="34" charset="0"/>
              </a:rPr>
              <a:t>given a comprehensive survey to complete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0" i="0" u="none" strike="noStrike" dirty="0">
                <a:effectLst/>
                <a:latin typeface="Arial" panose="020B0604020202020204" pitchFamily="34" charset="0"/>
              </a:rPr>
              <a:t>upload their  business resume. 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</a:rPr>
              <a:t>The student will be matched with a company </a:t>
            </a:r>
            <a:endParaRPr lang="en-US" sz="2000" b="0" i="0" u="none" strike="noStrike" dirty="0">
              <a:effectLst/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</a:rPr>
              <a:t>Scheduling: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i="0" u="none" strike="noStrike" dirty="0">
                <a:effectLst/>
                <a:latin typeface="Arial" panose="020B0604020202020204" pitchFamily="34" charset="0"/>
              </a:rPr>
              <a:t>The scheduling</a:t>
            </a:r>
            <a:r>
              <a:rPr lang="en-US" sz="2000" b="0" i="0" u="none" strike="noStrike" dirty="0">
                <a:effectLst/>
                <a:latin typeface="Arial" panose="020B0604020202020204" pitchFamily="34" charset="0"/>
              </a:rPr>
              <a:t> of the internship will take place in the Spring for approximately three weeks during school hours; </a:t>
            </a:r>
            <a:r>
              <a:rPr lang="en-US" sz="2000" b="1" i="0" u="none" strike="noStrike" dirty="0">
                <a:effectLst/>
                <a:latin typeface="Arial" panose="020B0604020202020204" pitchFamily="34" charset="0"/>
              </a:rPr>
              <a:t>they  will still be able to participate in afterschool activities. ( </a:t>
            </a:r>
            <a:r>
              <a:rPr lang="en-US" sz="2000" b="1" dirty="0">
                <a:latin typeface="Arial" panose="020B0604020202020204" pitchFamily="34" charset="0"/>
              </a:rPr>
              <a:t>April </a:t>
            </a:r>
            <a:r>
              <a:rPr lang="en-US" sz="2000" b="1" i="0" u="none" strike="noStrike" dirty="0">
                <a:effectLst/>
                <a:latin typeface="Arial" panose="020B0604020202020204" pitchFamily="34" charset="0"/>
              </a:rPr>
              <a:t>7, 2026, to April 24, 2026)</a:t>
            </a:r>
            <a:endParaRPr lang="en-US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54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5" name="Rectangle 1044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47" name="Arc 1046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0F5771-9319-B473-B768-A87DF0767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/>
              <a:t>The internship Class:</a:t>
            </a:r>
          </a:p>
        </p:txBody>
      </p:sp>
      <p:sp>
        <p:nvSpPr>
          <p:cNvPr id="1049" name="Freeform: Shape 1048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Developing an Internship Program – Career &amp; Internship ...">
            <a:extLst>
              <a:ext uri="{FF2B5EF4-FFF2-40B4-BE49-F238E27FC236}">
                <a16:creationId xmlns:a16="http://schemas.microsoft.com/office/drawing/2014/main" id="{59E50937-B8F7-7E6B-7BA1-D25B61BE5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2"/>
          <a:stretch>
            <a:fillRect/>
          </a:stretch>
        </p:blipFill>
        <p:spPr bwMode="auto">
          <a:xfrm>
            <a:off x="703182" y="1621477"/>
            <a:ext cx="4777381" cy="344530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EA89-AB28-A201-8512-360B22150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1" y="1984443"/>
            <a:ext cx="5794811" cy="4192520"/>
          </a:xfrm>
        </p:spPr>
        <p:txBody>
          <a:bodyPr>
            <a:normAutofit/>
          </a:bodyPr>
          <a:lstStyle/>
          <a:p>
            <a:r>
              <a:rPr lang="en-US" sz="1500" dirty="0"/>
              <a:t>To support your success in the program, students will also be enrolled in a dedicated </a:t>
            </a:r>
            <a:r>
              <a:rPr lang="en-US" sz="1500" b="1" dirty="0"/>
              <a:t>Internship Class</a:t>
            </a:r>
            <a:r>
              <a:rPr lang="en-US" sz="1500" dirty="0"/>
              <a:t>, which will meet </a:t>
            </a:r>
            <a:r>
              <a:rPr lang="en-US" sz="1500" b="1" dirty="0"/>
              <a:t>once per cycle during C Period</a:t>
            </a:r>
            <a:r>
              <a:rPr lang="en-US" sz="1500" dirty="0"/>
              <a:t>.</a:t>
            </a:r>
          </a:p>
          <a:p>
            <a:endParaRPr lang="en-US" sz="1500" dirty="0"/>
          </a:p>
          <a:p>
            <a:pPr marL="0" indent="0">
              <a:buNone/>
            </a:pPr>
            <a:r>
              <a:rPr lang="en-US" sz="1500" b="1" dirty="0"/>
              <a:t>In this class, students will:</a:t>
            </a:r>
          </a:p>
          <a:p>
            <a:pPr fontAlgn="base"/>
            <a:r>
              <a:rPr lang="en-US" sz="1500" dirty="0"/>
              <a:t>Complete important preparatory work such as </a:t>
            </a:r>
            <a:r>
              <a:rPr lang="en-US" sz="1500" b="1" dirty="0"/>
              <a:t>résumé writing</a:t>
            </a:r>
            <a:r>
              <a:rPr lang="en-US" sz="1500" dirty="0"/>
              <a:t>, workplace readiness,  and other valuable skill sets. </a:t>
            </a:r>
            <a:br>
              <a:rPr lang="en-US" sz="1500" dirty="0"/>
            </a:br>
            <a:endParaRPr lang="en-US" sz="1500" dirty="0"/>
          </a:p>
          <a:p>
            <a:pPr fontAlgn="base"/>
            <a:r>
              <a:rPr lang="en-US" sz="1500" dirty="0"/>
              <a:t>Students will be graded on the completion and quality of their work. </a:t>
            </a:r>
            <a:r>
              <a:rPr lang="en-US" sz="1500" b="1" dirty="0"/>
              <a:t>All assignments are mandatory and contribute to your final internship grade.</a:t>
            </a:r>
          </a:p>
          <a:p>
            <a:pPr fontAlgn="base"/>
            <a:r>
              <a:rPr lang="en-US" sz="1500" dirty="0"/>
              <a:t>Students who fail to attend the Internship Class or do not complete all required assignments will forfeit the opportunity to participate in the internship program</a:t>
            </a:r>
            <a:r>
              <a:rPr lang="en-US" sz="1500" b="1" dirty="0"/>
              <a:t>. No internship  placement will be made.</a:t>
            </a:r>
            <a:endParaRPr lang="en-US" sz="1500" dirty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32299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687AFE0E-B37D-4531-AFE8-231C8348E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0DD03C-97D6-F5FB-DF95-AFE34039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7933"/>
          </a:xfrm>
        </p:spPr>
        <p:txBody>
          <a:bodyPr>
            <a:normAutofit fontScale="90000"/>
          </a:bodyPr>
          <a:lstStyle/>
          <a:p>
            <a:r>
              <a:rPr lang="en-US" dirty="0"/>
              <a:t>During the internship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860DE-7A12-1D87-8BB7-D46124443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42" y="993059"/>
            <a:ext cx="6164825" cy="5499816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en-US" dirty="0"/>
              <a:t>Once placed, </a:t>
            </a:r>
            <a:r>
              <a:rPr lang="en-US" b="1" dirty="0"/>
              <a:t>students must report to their internship site on time every day for the duration of the program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fontAlgn="base"/>
            <a:r>
              <a:rPr lang="en-US" b="1" dirty="0"/>
              <a:t>Weekly written reflections</a:t>
            </a:r>
            <a:r>
              <a:rPr lang="en-US" dirty="0"/>
              <a:t> based on the internship experience will be required.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fontAlgn="base"/>
            <a:r>
              <a:rPr lang="en-US" b="1" dirty="0"/>
              <a:t>Absences are not permitted</a:t>
            </a:r>
            <a:r>
              <a:rPr lang="en-US" dirty="0"/>
              <a:t>, except in the case of an emergency. If an emergency arises, students must contact Mrs. Donahoe immediately.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Students will be </a:t>
            </a:r>
            <a:r>
              <a:rPr lang="en-US" b="1" dirty="0"/>
              <a:t>formally evaluated by their internship sponsor</a:t>
            </a:r>
            <a:r>
              <a:rPr lang="en-US" dirty="0"/>
              <a:t>, and this evaluation will contribute to their final grade for the course.</a:t>
            </a:r>
            <a:br>
              <a:rPr lang="en-US" dirty="0"/>
            </a:br>
            <a:endParaRPr lang="en-US" sz="3100" b="0" i="0" u="none" strike="noStrike" dirty="0">
              <a:effectLst/>
              <a:latin typeface="Arial" panose="020B0604020202020204" pitchFamily="34" charset="0"/>
            </a:endParaRPr>
          </a:p>
          <a:p>
            <a:endParaRPr lang="en-US" sz="1400" dirty="0"/>
          </a:p>
        </p:txBody>
      </p:sp>
      <p:pic>
        <p:nvPicPr>
          <p:cNvPr id="4098" name="Picture 2" descr="Free photo document marketing strategy business concept">
            <a:extLst>
              <a:ext uri="{FF2B5EF4-FFF2-40B4-BE49-F238E27FC236}">
                <a16:creationId xmlns:a16="http://schemas.microsoft.com/office/drawing/2014/main" id="{A2B698E1-83B4-240D-5BCC-CF0419E58D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r="10537" b="-2"/>
          <a:stretch/>
        </p:blipFill>
        <p:spPr bwMode="auto">
          <a:xfrm>
            <a:off x="7443019" y="2015168"/>
            <a:ext cx="4520850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766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299</Words>
  <Application>Microsoft Macintosh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 Theme</vt:lpstr>
      <vt:lpstr>PowerPoint Presentation</vt:lpstr>
      <vt:lpstr>Who can apply for an internship </vt:lpstr>
      <vt:lpstr>The Way it works </vt:lpstr>
      <vt:lpstr>The internship Class:</vt:lpstr>
      <vt:lpstr>During the internship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Internship presentation </dc:title>
  <dc:creator>Tim Donahoe</dc:creator>
  <cp:lastModifiedBy>Berman, Ethan</cp:lastModifiedBy>
  <cp:revision>9</cp:revision>
  <dcterms:created xsi:type="dcterms:W3CDTF">2024-03-04T19:46:11Z</dcterms:created>
  <dcterms:modified xsi:type="dcterms:W3CDTF">2025-09-16T22:42:09Z</dcterms:modified>
</cp:coreProperties>
</file>